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01" r:id="rId2"/>
    <p:sldId id="302" r:id="rId3"/>
    <p:sldId id="303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6" r:id="rId25"/>
    <p:sldId id="267" r:id="rId26"/>
    <p:sldId id="297" r:id="rId27"/>
    <p:sldId id="305" r:id="rId28"/>
  </p:sldIdLst>
  <p:sldSz cx="9144000" cy="6858000" type="screen4x3"/>
  <p:notesSz cx="6858000" cy="99456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9046" autoAdjust="0"/>
  </p:normalViewPr>
  <p:slideViewPr>
    <p:cSldViewPr>
      <p:cViewPr varScale="1">
        <p:scale>
          <a:sx n="70" d="100"/>
          <a:sy n="70" d="100"/>
        </p:scale>
        <p:origin x="11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E00F047-EB99-4803-873A-971C8224282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1294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3FDBCD7C-D8C7-43D2-9EF6-36AFD41D43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250297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E94CE-EA23-41FD-AF91-C6BE285374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6530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3A6BF-2B8F-4D1C-A05A-24B055F5A50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6230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67ECA-462E-4FE3-86ED-3E04C22457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557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C2F4C-EB0C-4E74-9542-F529EBA4DD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746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376AE-84AE-47F3-A82A-369B4AD2701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468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A6348-B630-4F23-A32D-2658244BDA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696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793AB3-C979-41C7-8E66-BAD44011B0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2658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2018B-7891-4B30-94B2-DB0B5E058C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186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5F40D-1A23-4B10-BA3D-4604C03327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958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58468-E1F0-47D4-901A-240A84348D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246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B77CF-8055-4F1E-AED1-1ABDC4A241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4517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738AB088-44A5-41BE-9F6C-BCA37EE4207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121475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/>
              <a:t>Казахский Национальный Университет им. аль-</a:t>
            </a:r>
            <a:r>
              <a:rPr lang="ru-RU" sz="3200" b="1" dirty="0" err="1"/>
              <a:t>Фараби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2192470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</a:rPr>
              <a:t>Кафедра политологии и политических технологий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5736" y="3311188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Политический менеджмент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4306797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</a:rPr>
              <a:t> А.А.</a:t>
            </a:r>
          </a:p>
          <a:p>
            <a:r>
              <a:rPr lang="ru-RU" sz="2400" b="1" dirty="0">
                <a:latin typeface="Arial" panose="020B0604020202020204" pitchFamily="34" charset="0"/>
              </a:rPr>
              <a:t>Старший преподаватель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07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 </a:t>
            </a:r>
            <a:r>
              <a:rPr lang="ru-RU" b="1" dirty="0"/>
              <a:t>Этапы развития культуры управления.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IV </a:t>
            </a:r>
            <a:r>
              <a:rPr lang="ru-RU" dirty="0"/>
              <a:t>управленческая революция – цеховая. Произошла в связи с цеховой организацией труда. Объединение людей по сферам деятельности и разработка цеховых норм.</a:t>
            </a:r>
          </a:p>
          <a:p>
            <a:r>
              <a:rPr lang="ru-RU" dirty="0"/>
              <a:t>Н. Макиавелли.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45606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Этапы развития культуры управления.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/>
              <a:t>V революция – индустриальная. Переход к мануфактурным фабрикам и это потребовало новой организации. Труд отделяется от капитала. Появляются управляющие, они назначались чаще всего из рабочих. На начальных этапах их работа сводилась к тому, чтобы замещать собственника на время его отсутствия. Постепенно функции обогащались (обустройство детских садов и школ для рабочих, контроль за условиями труда, противодействие созданию профсоюзов, разрешение конфликтов с рабочими, выполнение дел, которых не хотел выполнять собственник).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0887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A18F-5D99-4738-9978-AFD30FC1C599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 </a:t>
            </a:r>
            <a:r>
              <a:rPr lang="ru-RU" sz="3600" b="1" dirty="0"/>
              <a:t>Этапы развития культуры управления.</a:t>
            </a:r>
            <a:endParaRPr lang="ru-RU" altLang="ru-RU" sz="3600" b="1" u="sng" dirty="0">
              <a:solidFill>
                <a:schemeClr val="accent2"/>
              </a:solidFill>
              <a:latin typeface="MS Mincho" panose="02020609040205080304" pitchFamily="49" charset="-12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507288" cy="4210050"/>
          </a:xfrm>
        </p:spPr>
        <p:txBody>
          <a:bodyPr/>
          <a:lstStyle/>
          <a:p>
            <a:r>
              <a:rPr lang="ru-RU" sz="2400" dirty="0"/>
              <a:t>VI управленческая революция – </a:t>
            </a:r>
            <a:r>
              <a:rPr lang="ru-RU" sz="2400" dirty="0" err="1"/>
              <a:t>менеджериальная</a:t>
            </a:r>
            <a:r>
              <a:rPr lang="ru-RU" sz="2400" dirty="0"/>
              <a:t> (кон. XIX – 30-e XX в.). Возникновение менеджмента как практики внутриорганизационного управления.</a:t>
            </a:r>
          </a:p>
          <a:p>
            <a:r>
              <a:rPr lang="ru-RU" sz="2400" dirty="0"/>
              <a:t>VII управленческая революция – </a:t>
            </a:r>
            <a:r>
              <a:rPr lang="ru-RU" sz="2400" dirty="0" err="1"/>
              <a:t>менеджментизация</a:t>
            </a:r>
            <a:r>
              <a:rPr lang="ru-RU" sz="2400" dirty="0"/>
              <a:t> (с 30-х гг. XX в.).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028795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Предпосылки возникновения менеджмента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/>
              <a:t>До XX в. политические кампании производились без участия специалистов в области управления силами самих политических организаций. Для превращения политического менеджмента в профессию необходимы предпосылки:</a:t>
            </a:r>
          </a:p>
          <a:p>
            <a:r>
              <a:rPr lang="ru-RU" sz="2800" dirty="0"/>
              <a:t>1. Социальный запрос на эти услуги .</a:t>
            </a:r>
          </a:p>
          <a:p>
            <a:r>
              <a:rPr lang="ru-RU" sz="2800" dirty="0"/>
              <a:t>2. Определенный уровень развития научных знаний</a:t>
            </a:r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25837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Предпосылки возникновения менеджмента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/>
              <a:t>Социальный запрос сформировался в результате изменения социально-политических условий:</a:t>
            </a:r>
          </a:p>
          <a:p>
            <a:r>
              <a:rPr lang="ru-RU" sz="2800" dirty="0"/>
              <a:t>· Активное участие масс в политике</a:t>
            </a:r>
          </a:p>
          <a:p>
            <a:r>
              <a:rPr lang="ru-RU" sz="2800" dirty="0"/>
              <a:t>· Либерализация и демократизация массового сознания</a:t>
            </a:r>
          </a:p>
          <a:p>
            <a:r>
              <a:rPr lang="ru-RU" sz="2800" dirty="0"/>
              <a:t>· Введение всеобщего избирательного права</a:t>
            </a:r>
          </a:p>
          <a:p>
            <a:r>
              <a:rPr lang="ru-RU" sz="2800" dirty="0"/>
              <a:t>· Появление множества политических </a:t>
            </a:r>
            <a:r>
              <a:rPr lang="ru-RU" sz="2800" dirty="0" err="1"/>
              <a:t>акторов</a:t>
            </a:r>
            <a:endParaRPr lang="ru-RU" sz="2800" dirty="0"/>
          </a:p>
          <a:p>
            <a:r>
              <a:rPr lang="ru-RU" sz="2800" dirty="0"/>
              <a:t>· Развитие средств массовой коммуникации</a:t>
            </a:r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3314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Предпосылки возникновения менеджмента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Теоретические предпосылки:</a:t>
            </a:r>
          </a:p>
          <a:p>
            <a:r>
              <a:rPr lang="ru-RU" dirty="0"/>
              <a:t>· Развитие прикладной социологии</a:t>
            </a:r>
          </a:p>
          <a:p>
            <a:r>
              <a:rPr lang="ru-RU" dirty="0"/>
              <a:t>· Развитие психологии (психологического консультирования)</a:t>
            </a:r>
          </a:p>
          <a:p>
            <a:r>
              <a:rPr lang="ru-RU" dirty="0"/>
              <a:t>· Развитие управленческих наук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298129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Предпосылки возникновения менеджмента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200" dirty="0"/>
              <a:t>1933 г. – в США политическая кампания по поддержке «Проекта Центральной долины»</a:t>
            </a:r>
          </a:p>
          <a:p>
            <a:r>
              <a:rPr lang="ru-RU" sz="2200" dirty="0"/>
              <a:t>В 1936 г. в Белом доме работали 176 специалистов по PR на полной ставке и 124, </a:t>
            </a:r>
            <a:r>
              <a:rPr lang="ru-RU" sz="2200" dirty="0" err="1"/>
              <a:t>привлекающиеся</a:t>
            </a:r>
            <a:r>
              <a:rPr lang="ru-RU" sz="2200" dirty="0"/>
              <a:t> эпизодически.</a:t>
            </a:r>
          </a:p>
          <a:p>
            <a:r>
              <a:rPr lang="ru-RU" sz="2200" dirty="0"/>
              <a:t>В середине 1920-х гг. был 1 советник по PR.</a:t>
            </a:r>
          </a:p>
          <a:p>
            <a:r>
              <a:rPr lang="ru-RU" sz="2200" dirty="0"/>
              <a:t>В 1936 был директор по пиар.</a:t>
            </a:r>
          </a:p>
          <a:p>
            <a:r>
              <a:rPr lang="ru-RU" sz="2200" dirty="0"/>
              <a:t>На начальном этапе политики нередко обращались специалисты по коммерческой рекламе. Специалисты по пиар рекомендовали </a:t>
            </a:r>
            <a:r>
              <a:rPr lang="ru-RU" sz="2200" dirty="0" err="1"/>
              <a:t>Д.Эйзенхауэру</a:t>
            </a:r>
            <a:r>
              <a:rPr lang="ru-RU" sz="2200" dirty="0"/>
              <a:t> упростить выступления,</a:t>
            </a:r>
          </a:p>
          <a:p>
            <a:r>
              <a:rPr lang="ru-RU" sz="2200" dirty="0"/>
              <a:t>В Европе политический менеджмент стал развиваться после Второй Мировой войны.</a:t>
            </a:r>
          </a:p>
          <a:p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1203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C000-33AE-44C9-9CFC-5B19F3EFF00B}" type="slidenum">
              <a:rPr lang="ru-RU" altLang="ru-RU"/>
              <a:pPr/>
              <a:t>17</a:t>
            </a:fld>
            <a:endParaRPr lang="ru-RU" altLang="ru-RU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66800"/>
          </a:xfrm>
        </p:spPr>
        <p:txBody>
          <a:bodyPr/>
          <a:lstStyle/>
          <a:p>
            <a:r>
              <a:rPr lang="ru-RU" altLang="ru-RU" sz="4000" b="1">
                <a:solidFill>
                  <a:schemeClr val="accent2"/>
                </a:solidFill>
                <a:latin typeface="Sylfaen" panose="010A0502050306030303" pitchFamily="18" charset="0"/>
              </a:rPr>
              <a:t>Место и роль политического менеджмента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075612" cy="4752975"/>
          </a:xfrm>
        </p:spPr>
        <p:txBody>
          <a:bodyPr/>
          <a:lstStyle/>
          <a:p>
            <a:pPr algn="just"/>
            <a:r>
              <a:rPr lang="ru-RU" altLang="ru-RU" b="1">
                <a:latin typeface="Mangal" panose="02040503050203030202" pitchFamily="18" charset="0"/>
              </a:rPr>
              <a:t>Управление – неотъемлемая часть жизни общества, которая позволяет решать задачи координации политических, экономических и социальных процессов в обществе, а также достигать определённые цели, такие как завоевание доверия, победа на выборах, разрешение конфликтных ситуаций.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D7DA-A9AD-4452-A705-CB71E2FCC89B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solidFill>
                  <a:schemeClr val="accent2"/>
                </a:solidFill>
                <a:latin typeface="Century Gothic" panose="020B0502020202020204" pitchFamily="34" charset="0"/>
              </a:rPr>
              <a:t>Понятие и типы политического менеджмента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00200"/>
            <a:ext cx="8147050" cy="52578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altLang="ru-RU" sz="2500" b="1">
                <a:latin typeface="Batang" panose="02030600000101010101" pitchFamily="18" charset="-127"/>
              </a:rPr>
              <a:t>Первый тип управления – </a:t>
            </a:r>
            <a:r>
              <a:rPr lang="ru-RU" altLang="ru-RU" sz="2500" b="1" i="1">
                <a:solidFill>
                  <a:srgbClr val="660033"/>
                </a:solidFill>
                <a:latin typeface="Batang" panose="02030600000101010101" pitchFamily="18" charset="-127"/>
              </a:rPr>
              <a:t>субстанциональный</a:t>
            </a:r>
            <a:r>
              <a:rPr lang="ru-RU" altLang="ru-RU" sz="2500" b="1">
                <a:latin typeface="Batang" panose="02030600000101010101" pitchFamily="18" charset="-127"/>
              </a:rPr>
              <a:t>, который обеспечивает целостность политической системы, её специфику, воспроизводство и развитие. Механизмы системы – социализация, институциализация, легитимация. На практике это подчинение нормам и правилам, принятым в обществе. </a:t>
            </a:r>
          </a:p>
          <a:p>
            <a:pPr algn="just">
              <a:lnSpc>
                <a:spcPct val="90000"/>
              </a:lnSpc>
            </a:pPr>
            <a:r>
              <a:rPr lang="ru-RU" altLang="ru-RU" sz="2500" b="1">
                <a:latin typeface="Batang" panose="02030600000101010101" pitchFamily="18" charset="-127"/>
              </a:rPr>
              <a:t>Второй тип – </a:t>
            </a:r>
            <a:r>
              <a:rPr lang="ru-RU" altLang="ru-RU" sz="2500" b="1" i="1">
                <a:solidFill>
                  <a:srgbClr val="660033"/>
                </a:solidFill>
                <a:latin typeface="Batang" panose="02030600000101010101" pitchFamily="18" charset="-127"/>
              </a:rPr>
              <a:t>реляционистский</a:t>
            </a:r>
            <a:r>
              <a:rPr lang="ru-RU" altLang="ru-RU" sz="2500" b="1" i="1">
                <a:latin typeface="Batang" panose="02030600000101010101" pitchFamily="18" charset="-127"/>
              </a:rPr>
              <a:t>, </a:t>
            </a:r>
            <a:r>
              <a:rPr lang="ru-RU" altLang="ru-RU" sz="2500" b="1">
                <a:latin typeface="Batang" panose="02030600000101010101" pitchFamily="18" charset="-127"/>
              </a:rPr>
              <a:t>существует в виде субъектно-объектных отношений, где выделены субъекты управления, то есть те кто управляет и субъекты управления, то есть исполнители управленческих решений.</a:t>
            </a:r>
          </a:p>
          <a:p>
            <a:pPr algn="just">
              <a:lnSpc>
                <a:spcPct val="90000"/>
              </a:lnSpc>
            </a:pPr>
            <a:endParaRPr lang="ru-RU" altLang="ru-RU" sz="2500" b="1">
              <a:latin typeface="Batang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2C57-D8E0-44B9-B92A-D22F5144C51F}" type="slidenum">
              <a:rPr lang="ru-RU" altLang="ru-RU"/>
              <a:pPr/>
              <a:t>19</a:t>
            </a:fld>
            <a:endParaRPr lang="ru-RU" altLang="ru-RU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solidFill>
                  <a:schemeClr val="accent2"/>
                </a:solidFill>
                <a:latin typeface="Century" panose="02040604050505020304" pitchFamily="18" charset="0"/>
              </a:rPr>
              <a:t>Три вида субъектно-объектных отношений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69900" indent="-469900" algn="just">
              <a:lnSpc>
                <a:spcPct val="80000"/>
              </a:lnSpc>
            </a:pPr>
            <a:r>
              <a:rPr lang="ru-RU" altLang="ru-RU" sz="2400" b="1">
                <a:latin typeface="Palatino Linotype" panose="02040502050505030304" pitchFamily="18" charset="0"/>
              </a:rPr>
              <a:t>Государственное управление – отношения между государственными должностными лицами и органами и населением. ГУ опирается на право «легитимного насилия», осуществляемое путём нормативного регулирования.</a:t>
            </a:r>
          </a:p>
          <a:p>
            <a:pPr marL="469900" indent="-469900" algn="just">
              <a:lnSpc>
                <a:spcPct val="80000"/>
              </a:lnSpc>
            </a:pPr>
            <a:r>
              <a:rPr lang="ru-RU" altLang="ru-RU" sz="2400" b="1">
                <a:latin typeface="Palatino Linotype" panose="02040502050505030304" pitchFamily="18" charset="0"/>
              </a:rPr>
              <a:t>Управленческие отношения внутри государственных и политических организаций. Эти отношения ограничены рамками отдельных организаций, но опираются также  на статусные ресурсы.</a:t>
            </a:r>
          </a:p>
          <a:p>
            <a:pPr marL="469900" indent="-469900" algn="just">
              <a:lnSpc>
                <a:spcPct val="80000"/>
              </a:lnSpc>
            </a:pPr>
            <a:r>
              <a:rPr lang="ru-RU" altLang="ru-RU" sz="2400" b="1">
                <a:solidFill>
                  <a:srgbClr val="FF7C80"/>
                </a:solidFill>
                <a:latin typeface="Palatino Linotype" panose="02040502050505030304" pitchFamily="18" charset="0"/>
              </a:rPr>
              <a:t>Политический менеджмент</a:t>
            </a:r>
            <a:r>
              <a:rPr lang="ru-RU" altLang="ru-RU" sz="2400" b="1">
                <a:latin typeface="Palatino Linotype" panose="02040502050505030304" pitchFamily="18" charset="0"/>
              </a:rPr>
              <a:t> – это вид управленческих отношений, где субъект не может опереться на право «легитимного насилия» и на свои статусные ресурсы для достижения политических целей.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2510899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Политический менеджмент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3624654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Лекция 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3200" dirty="0"/>
              <a:t>Политический менеджмент как наука и учебная дисциплина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98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0A7FC-2AD8-4815-9E85-86913B396865}" type="slidenum">
              <a:rPr lang="ru-RU" altLang="ru-RU"/>
              <a:pPr/>
              <a:t>20</a:t>
            </a:fld>
            <a:endParaRPr lang="ru-RU" altLang="ru-RU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altLang="ru-RU" sz="4000">
                <a:solidFill>
                  <a:schemeClr val="accent2"/>
                </a:solidFill>
                <a:latin typeface="Estrangelo Edessa" panose="03080600000000000000" pitchFamily="66" charset="0"/>
              </a:rPr>
              <a:t>Цели политического менеджмента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800"/>
              <a:t> </a:t>
            </a:r>
            <a:r>
              <a:rPr lang="ru-RU" altLang="ru-RU" sz="3000">
                <a:latin typeface="Palatino Linotype" panose="02040502050505030304" pitchFamily="18" charset="0"/>
              </a:rPr>
              <a:t>укрепление авторитета политического или государственного деятеля</a:t>
            </a: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3000">
                <a:latin typeface="Palatino Linotype" panose="02040502050505030304" pitchFamily="18" charset="0"/>
              </a:rPr>
              <a:t> создание благоприятных условий для деятельности государственного учреждения или политической партии путём конструирования в массовом сознании их привлекательного образа</a:t>
            </a: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3000">
                <a:latin typeface="Palatino Linotype" panose="02040502050505030304" pitchFamily="18" charset="0"/>
              </a:rPr>
              <a:t>Расширение числа сторонников той или иной государственной или политической программы, политического проекта</a:t>
            </a: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3000">
              <a:latin typeface="Palatino Linotype" panose="02040502050505030304" pitchFamily="18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3000">
              <a:latin typeface="Palatino Linotype" panose="02040502050505030304" pitchFamily="18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>
              <a:latin typeface="Arbat-Bold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B1E4-0B19-4F3B-A8B8-01C48C2D32BA}" type="slidenum">
              <a:rPr lang="ru-RU" altLang="ru-RU"/>
              <a:pPr/>
              <a:t>21</a:t>
            </a:fld>
            <a:endParaRPr lang="ru-RU" alt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>
                <a:latin typeface="Arbat-Bold" pitchFamily="2" charset="0"/>
              </a:rPr>
              <a:t/>
            </a:r>
            <a:br>
              <a:rPr lang="ru-RU" altLang="ru-RU" sz="4000">
                <a:latin typeface="Arbat-Bold" pitchFamily="2" charset="0"/>
              </a:rPr>
            </a:br>
            <a:r>
              <a:rPr lang="ru-RU" altLang="ru-RU" sz="4000">
                <a:latin typeface="Arbat-Bold" pitchFamily="2" charset="0"/>
              </a:rPr>
              <a:t/>
            </a:r>
            <a:br>
              <a:rPr lang="ru-RU" altLang="ru-RU" sz="4000">
                <a:latin typeface="Arbat-Bold" pitchFamily="2" charset="0"/>
              </a:rPr>
            </a:br>
            <a:endParaRPr lang="ru-RU" altLang="ru-RU" sz="4000">
              <a:latin typeface="Arbat-Bold" pitchFamily="2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620713"/>
            <a:ext cx="8291512" cy="5510212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None/>
            </a:pPr>
            <a:r>
              <a:rPr lang="ru-RU" altLang="ru-RU">
                <a:latin typeface="Arbat-Bold" pitchFamily="2" charset="0"/>
              </a:rPr>
              <a:t>4. </a:t>
            </a:r>
            <a:r>
              <a:rPr lang="ru-RU" altLang="ru-RU">
                <a:latin typeface="Estrangelo Edessa" panose="03080600000000000000" pitchFamily="66" charset="0"/>
              </a:rPr>
              <a:t>формирование электоральных предпочтений населения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ru-RU" altLang="ru-RU">
                <a:latin typeface="Estrangelo Edessa" panose="03080600000000000000" pitchFamily="66" charset="0"/>
              </a:rPr>
              <a:t>5. Создание политических союзов, блоков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ru-RU" altLang="ru-RU">
                <a:latin typeface="Estrangelo Edessa" panose="03080600000000000000" pitchFamily="66" charset="0"/>
              </a:rPr>
              <a:t>6. Влияние на политических оппонентов, а также на противников в политических конфликтах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ru-RU" altLang="ru-RU">
                <a:latin typeface="Estrangelo Edessa" panose="03080600000000000000" pitchFamily="66" charset="0"/>
              </a:rPr>
              <a:t>7. Оказание воздействия на лиц, принимающих государственные решения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ru-RU" altLang="ru-RU">
                <a:latin typeface="Estrangelo Edessa" panose="03080600000000000000" pitchFamily="66" charset="0"/>
              </a:rPr>
              <a:t>8. Мобилизация масс для политической поддержки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75043-14AB-43B1-B128-AA4A03BC8E30}" type="slidenum">
              <a:rPr lang="ru-RU" altLang="ru-RU"/>
              <a:pPr/>
              <a:t>22</a:t>
            </a:fld>
            <a:endParaRPr lang="ru-RU" altLang="ru-RU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 u="sng">
                <a:solidFill>
                  <a:schemeClr val="accent2"/>
                </a:solidFill>
                <a:latin typeface="Estrangelo Edessa" panose="03080600000000000000" pitchFamily="66" charset="0"/>
              </a:rPr>
              <a:t>Особенности политического менеджмента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143875" cy="5040312"/>
          </a:xfrm>
        </p:spPr>
        <p:txBody>
          <a:bodyPr/>
          <a:lstStyle/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b="1">
                <a:latin typeface="Palatino Linotype" panose="02040502050505030304" pitchFamily="18" charset="0"/>
              </a:rPr>
              <a:t>В политическом менеджменте  субъект управления лишён права опереться на государственное принуждение или прибегнуть к применению санкций</a:t>
            </a:r>
          </a:p>
          <a:p>
            <a:pPr marL="552450" indent="-552450" algn="just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b="1">
                <a:latin typeface="Palatino Linotype" panose="02040502050505030304" pitchFamily="18" charset="0"/>
              </a:rPr>
              <a:t>Государственное правление основано на принципе нормотворчества а в ПМ субъект управления лишён права создавать нормы</a:t>
            </a:r>
          </a:p>
          <a:p>
            <a:pPr marL="552450" indent="-552450" algn="just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b="1">
                <a:latin typeface="Palatino Linotype" panose="02040502050505030304" pitchFamily="18" charset="0"/>
              </a:rPr>
              <a:t>В рамках политического менеджмента решаются специфические задачи, помогающие политическим субъектам укреплять свои позиции на политической арене, в то же время не афишируя этих целей.</a:t>
            </a:r>
          </a:p>
          <a:p>
            <a:pPr marL="552450" indent="-552450" algn="just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b="1">
                <a:latin typeface="Palatino Linotype" panose="02040502050505030304" pitchFamily="18" charset="0"/>
              </a:rPr>
              <a:t>В рамках ПМ используются особые приёмы решения управленческих задач, называемые </a:t>
            </a:r>
            <a:r>
              <a:rPr lang="ru-RU" altLang="ru-RU" sz="2400" b="1" i="1">
                <a:latin typeface="Palatino Linotype" panose="02040502050505030304" pitchFamily="18" charset="0"/>
              </a:rPr>
              <a:t>политическими технологиями.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2D000-E4A4-4734-86A3-E3AB318D388F}" type="slidenum">
              <a:rPr lang="ru-RU" altLang="ru-RU"/>
              <a:pPr/>
              <a:t>23</a:t>
            </a:fld>
            <a:endParaRPr lang="ru-RU" altLang="ru-RU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chemeClr val="accent2"/>
                </a:solidFill>
              </a:rPr>
              <a:t>Политические технологии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359775" cy="5184775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 altLang="ru-RU" sz="2800" b="1" i="1">
                <a:latin typeface="Times New Roman" panose="02020603050405020304" pitchFamily="18" charset="0"/>
              </a:rPr>
              <a:t>ПТ – это средство искусного воздействия на мотивацию людей, на их сознание и подсознание, это способы, побуждающие людей действовать в соответствии с интересами политического субъекта, но одновременно поддерживающие у них ощущение свободы своего выбора, естественности совершаемых ими действий. Эти приёмы обеспечивают внесение в массовое сознание новых представлений, ценностей, формирование новых установок, убеждений, и среди них есть немало таких, которые можно назвать манипулятивными.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E5F2D-401C-41DB-A3DD-94AC230DF526}" type="slidenum">
              <a:rPr lang="ru-RU" altLang="ru-RU"/>
              <a:pPr/>
              <a:t>24</a:t>
            </a:fld>
            <a:endParaRPr lang="ru-RU" altLang="ru-RU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18936"/>
            <a:ext cx="8229600" cy="1143000"/>
          </a:xfrm>
        </p:spPr>
        <p:txBody>
          <a:bodyPr/>
          <a:lstStyle/>
          <a:p>
            <a:r>
              <a:rPr lang="ru-RU" altLang="ru-RU" sz="3200" b="1" dirty="0">
                <a:solidFill>
                  <a:srgbClr val="660033"/>
                </a:solidFill>
                <a:latin typeface="Sylfaen" panose="010A0502050306030303" pitchFamily="18" charset="0"/>
              </a:rPr>
              <a:t>Социальные предпосылки повышения роли политического менеджмента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412875"/>
            <a:ext cx="4033838" cy="5184775"/>
          </a:xfrm>
        </p:spPr>
        <p:txBody>
          <a:bodyPr/>
          <a:lstStyle/>
          <a:p>
            <a:pPr marL="469900" indent="-469900" algn="ctr">
              <a:lnSpc>
                <a:spcPct val="80000"/>
              </a:lnSpc>
              <a:buFontTx/>
              <a:buNone/>
            </a:pPr>
            <a:r>
              <a:rPr lang="ru-RU" altLang="ru-RU" sz="2400" b="1">
                <a:solidFill>
                  <a:schemeClr val="folHlink"/>
                </a:solidFill>
                <a:latin typeface="Century" panose="02040604050505020304" pitchFamily="18" charset="0"/>
              </a:rPr>
              <a:t>Изменения в политической жизни общества</a:t>
            </a:r>
          </a:p>
          <a:p>
            <a:pPr marL="469900" indent="-469900" algn="just">
              <a:lnSpc>
                <a:spcPct val="80000"/>
              </a:lnSpc>
              <a:buFontTx/>
              <a:buNone/>
            </a:pPr>
            <a:r>
              <a:rPr lang="ru-RU" altLang="ru-RU" sz="2000" b="1">
                <a:latin typeface="Gautami" panose="020B0502040204020203" pitchFamily="34" charset="0"/>
              </a:rPr>
              <a:t>Повышение роли масс в политической жизни общества</a:t>
            </a:r>
          </a:p>
          <a:p>
            <a:pPr marL="469900" indent="-469900" algn="just">
              <a:lnSpc>
                <a:spcPct val="80000"/>
              </a:lnSpc>
            </a:pPr>
            <a:r>
              <a:rPr lang="ru-RU" altLang="ru-RU" sz="2000" b="1">
                <a:latin typeface="Gautami" panose="020B0502040204020203" pitchFamily="34" charset="0"/>
              </a:rPr>
              <a:t>Либерализация и демократизация массового сознания</a:t>
            </a:r>
          </a:p>
          <a:p>
            <a:pPr marL="469900" indent="-469900" algn="just">
              <a:lnSpc>
                <a:spcPct val="80000"/>
              </a:lnSpc>
            </a:pPr>
            <a:r>
              <a:rPr lang="ru-RU" altLang="ru-RU" sz="2000" b="1">
                <a:latin typeface="Gautami" panose="020B0502040204020203" pitchFamily="34" charset="0"/>
              </a:rPr>
              <a:t>Демократизация общества</a:t>
            </a:r>
          </a:p>
          <a:p>
            <a:pPr marL="469900" indent="-469900" algn="just">
              <a:lnSpc>
                <a:spcPct val="80000"/>
              </a:lnSpc>
            </a:pPr>
            <a:r>
              <a:rPr lang="ru-RU" altLang="ru-RU" sz="2000" b="1">
                <a:latin typeface="Gautami" panose="020B0502040204020203" pitchFamily="34" charset="0"/>
              </a:rPr>
              <a:t>Введение всеобщего избирательного права</a:t>
            </a:r>
          </a:p>
          <a:p>
            <a:pPr marL="469900" indent="-469900" algn="just">
              <a:lnSpc>
                <a:spcPct val="80000"/>
              </a:lnSpc>
            </a:pPr>
            <a:r>
              <a:rPr lang="ru-RU" altLang="ru-RU" sz="2000" b="1">
                <a:latin typeface="Gautami" panose="020B0502040204020203" pitchFamily="34" charset="0"/>
              </a:rPr>
              <a:t>Превращение партий, групп интересов в активных субъектов политической жизни</a:t>
            </a:r>
          </a:p>
          <a:p>
            <a:pPr marL="469900" indent="-469900" algn="just">
              <a:lnSpc>
                <a:spcPct val="80000"/>
              </a:lnSpc>
            </a:pPr>
            <a:r>
              <a:rPr lang="ru-RU" altLang="ru-RU" sz="2000" b="1">
                <a:latin typeface="Gautami" panose="020B0502040204020203" pitchFamily="34" charset="0"/>
              </a:rPr>
              <a:t>Развитие электронных средств массовой коммуникации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59338" y="1700213"/>
            <a:ext cx="3600450" cy="4425950"/>
          </a:xfrm>
        </p:spPr>
        <p:txBody>
          <a:bodyPr/>
          <a:lstStyle/>
          <a:p>
            <a:pPr marL="469900" indent="-46990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accent2"/>
                </a:solidFill>
              </a:rPr>
              <a:t>Противоречие в системе      политического управления</a:t>
            </a:r>
          </a:p>
          <a:p>
            <a:pPr marL="469900" indent="-469900" algn="ctr">
              <a:lnSpc>
                <a:spcPct val="90000"/>
              </a:lnSpc>
              <a:buFontTx/>
              <a:buNone/>
            </a:pPr>
            <a:endParaRPr lang="ru-RU" altLang="ru-RU" sz="2000" dirty="0">
              <a:solidFill>
                <a:schemeClr val="accent2"/>
              </a:solidFill>
            </a:endParaRPr>
          </a:p>
          <a:p>
            <a:pPr marL="469900" indent="-469900" algn="ctr">
              <a:lnSpc>
                <a:spcPct val="90000"/>
              </a:lnSpc>
              <a:buFontTx/>
              <a:buNone/>
            </a:pPr>
            <a:r>
              <a:rPr lang="ru-RU" altLang="ru-RU" sz="2000" b="1" dirty="0">
                <a:latin typeface="Palatino Linotype" panose="02040502050505030304" pitchFamily="18" charset="0"/>
              </a:rPr>
              <a:t>Необходимость </a:t>
            </a:r>
            <a:r>
              <a:rPr lang="ru-RU" altLang="ru-RU" sz="2000" b="1" dirty="0" smtClean="0">
                <a:latin typeface="Palatino Linotype" panose="02040502050505030304" pitchFamily="18" charset="0"/>
              </a:rPr>
              <a:t>ограничения прямого насилия </a:t>
            </a:r>
            <a:r>
              <a:rPr lang="ru-RU" altLang="ru-RU" sz="2000" b="1" dirty="0">
                <a:latin typeface="Palatino Linotype" panose="02040502050505030304" pitchFamily="18" charset="0"/>
              </a:rPr>
              <a:t>и </a:t>
            </a:r>
            <a:r>
              <a:rPr lang="ru-RU" altLang="ru-RU" sz="2000" b="1" dirty="0" smtClean="0">
                <a:latin typeface="Palatino Linotype" panose="02040502050505030304" pitchFamily="18" charset="0"/>
              </a:rPr>
              <a:t>принуждения</a:t>
            </a:r>
            <a:endParaRPr lang="ru-RU" altLang="ru-RU" sz="2000" b="1" dirty="0">
              <a:latin typeface="Palatino Linotype" panose="02040502050505030304" pitchFamily="18" charset="0"/>
            </a:endParaRPr>
          </a:p>
          <a:p>
            <a:pPr marL="469900" indent="-469900" algn="ctr">
              <a:lnSpc>
                <a:spcPct val="90000"/>
              </a:lnSpc>
              <a:buFontTx/>
              <a:buNone/>
            </a:pPr>
            <a:endParaRPr lang="ru-RU" altLang="ru-RU" sz="2000" b="1" dirty="0">
              <a:latin typeface="Palatino Linotype" panose="02040502050505030304" pitchFamily="18" charset="0"/>
            </a:endParaRPr>
          </a:p>
          <a:p>
            <a:pPr marL="469900" indent="-469900" algn="ctr">
              <a:lnSpc>
                <a:spcPct val="90000"/>
              </a:lnSpc>
              <a:buFontTx/>
              <a:buNone/>
            </a:pPr>
            <a:r>
              <a:rPr lang="ru-RU" altLang="ru-RU" sz="2000" b="1" dirty="0">
                <a:latin typeface="Palatino Linotype" panose="02040502050505030304" pitchFamily="18" charset="0"/>
              </a:rPr>
              <a:t>Необходимость повышения эффективности управления</a:t>
            </a:r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4427538" y="3500438"/>
            <a:ext cx="863600" cy="288925"/>
          </a:xfrm>
          <a:prstGeom prst="rightArrow">
            <a:avLst>
              <a:gd name="adj1" fmla="val 50000"/>
              <a:gd name="adj2" fmla="val 747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7308850" y="1196975"/>
            <a:ext cx="576263" cy="503238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A18F-5D99-4738-9978-AFD30FC1C599}" type="slidenum">
              <a:rPr lang="ru-RU" altLang="ru-RU"/>
              <a:pPr/>
              <a:t>25</a:t>
            </a:fld>
            <a:endParaRPr lang="ru-RU" altLang="ru-RU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 u="sng">
                <a:solidFill>
                  <a:schemeClr val="accent2"/>
                </a:solidFill>
                <a:latin typeface="MS Mincho" panose="02020609040205080304" pitchFamily="49" charset="-128"/>
              </a:rPr>
              <a:t>ОСНОВНЫЕ ВИДЫ ПОЛИТИЧЕСКОГО МЕНЕДЖМЕНТА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229600" cy="42100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 dirty="0"/>
              <a:t>ПОЛИТИЧЕСКИЙ ИМИДЖМЕЙКИНГ</a:t>
            </a:r>
          </a:p>
          <a:p>
            <a:pPr>
              <a:lnSpc>
                <a:spcPct val="90000"/>
              </a:lnSpc>
            </a:pPr>
            <a:r>
              <a:rPr lang="ru-RU" altLang="ru-RU" sz="2400" dirty="0"/>
              <a:t>ЭЛЕКТОРАЛЬНЫЙ МЕНЕДЖМЕНТ</a:t>
            </a:r>
          </a:p>
          <a:p>
            <a:pPr>
              <a:lnSpc>
                <a:spcPct val="90000"/>
              </a:lnSpc>
            </a:pPr>
            <a:r>
              <a:rPr lang="ru-RU" altLang="ru-RU" sz="2400" dirty="0"/>
              <a:t>ПОЛИТИЧЕСКИЙ БРЕНДИНГ</a:t>
            </a:r>
          </a:p>
          <a:p>
            <a:pPr>
              <a:lnSpc>
                <a:spcPct val="90000"/>
              </a:lnSpc>
            </a:pPr>
            <a:r>
              <a:rPr lang="ru-RU" altLang="ru-RU" sz="2400" dirty="0"/>
              <a:t>РЕГУЛИРОВАНИЕ  ПОЛИТИЧЕСКИХ КОНФЛИКТОВ</a:t>
            </a:r>
          </a:p>
          <a:p>
            <a:pPr>
              <a:lnSpc>
                <a:spcPct val="90000"/>
              </a:lnSpc>
            </a:pPr>
            <a:r>
              <a:rPr lang="ru-RU" altLang="ru-RU" sz="2400" dirty="0"/>
              <a:t>ЛОББИСТСКАЯ ДЕЯТЕЛЬНОСТЬ</a:t>
            </a:r>
          </a:p>
          <a:p>
            <a:pPr>
              <a:lnSpc>
                <a:spcPct val="90000"/>
              </a:lnSpc>
            </a:pPr>
            <a:r>
              <a:rPr lang="ru-RU" altLang="ru-RU" sz="2400" dirty="0"/>
              <a:t>ЗАКЛЮЧЕНИЕ ПОЛИТИЧЕСКИХ СОЮЗОВ</a:t>
            </a:r>
          </a:p>
          <a:p>
            <a:pPr>
              <a:lnSpc>
                <a:spcPct val="90000"/>
              </a:lnSpc>
            </a:pPr>
            <a:r>
              <a:rPr lang="ru-RU" altLang="ru-RU" sz="2400" dirty="0"/>
              <a:t>ПОЛИТИЧЕСКИЙ </a:t>
            </a:r>
            <a:r>
              <a:rPr lang="en-US" altLang="ru-RU" sz="2400" dirty="0"/>
              <a:t>PR</a:t>
            </a:r>
            <a:endParaRPr lang="ru-RU" altLang="ru-RU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1EFD5-525F-470E-BAAD-87752C113722}" type="slidenum">
              <a:rPr lang="ru-RU" altLang="ru-RU"/>
              <a:pPr/>
              <a:t>26</a:t>
            </a:fld>
            <a:endParaRPr lang="ru-RU" altLang="ru-RU"/>
          </a:p>
        </p:txBody>
      </p:sp>
      <p:sp>
        <p:nvSpPr>
          <p:cNvPr id="62471" name="Line 7"/>
          <p:cNvSpPr>
            <a:spLocks noChangeShapeType="1"/>
          </p:cNvSpPr>
          <p:nvPr/>
        </p:nvSpPr>
        <p:spPr bwMode="auto">
          <a:xfrm flipV="1">
            <a:off x="1258888" y="1773238"/>
            <a:ext cx="70485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467" name="Line 3"/>
          <p:cNvSpPr>
            <a:spLocks noChangeShapeType="1"/>
          </p:cNvSpPr>
          <p:nvPr/>
        </p:nvSpPr>
        <p:spPr bwMode="auto">
          <a:xfrm flipV="1">
            <a:off x="2124075" y="1989138"/>
            <a:ext cx="444500" cy="24479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468" name="Line 4"/>
          <p:cNvSpPr>
            <a:spLocks noChangeShapeType="1"/>
          </p:cNvSpPr>
          <p:nvPr/>
        </p:nvSpPr>
        <p:spPr bwMode="auto">
          <a:xfrm flipH="1" flipV="1">
            <a:off x="2627313" y="1989138"/>
            <a:ext cx="431800" cy="24479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469" name="Line 5"/>
          <p:cNvSpPr>
            <a:spLocks noChangeShapeType="1"/>
          </p:cNvSpPr>
          <p:nvPr/>
        </p:nvSpPr>
        <p:spPr bwMode="auto">
          <a:xfrm flipV="1">
            <a:off x="2606675" y="2846388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466" name="Line 2"/>
          <p:cNvSpPr>
            <a:spLocks noChangeShapeType="1"/>
          </p:cNvSpPr>
          <p:nvPr/>
        </p:nvSpPr>
        <p:spPr bwMode="auto">
          <a:xfrm>
            <a:off x="4481513" y="281305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472" name="Line 8"/>
          <p:cNvSpPr>
            <a:spLocks noChangeShapeType="1"/>
          </p:cNvSpPr>
          <p:nvPr/>
        </p:nvSpPr>
        <p:spPr bwMode="auto">
          <a:xfrm flipH="1" flipV="1">
            <a:off x="6084888" y="1700213"/>
            <a:ext cx="719137" cy="10810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470" name="Line 6"/>
          <p:cNvSpPr>
            <a:spLocks noChangeShapeType="1"/>
          </p:cNvSpPr>
          <p:nvPr/>
        </p:nvSpPr>
        <p:spPr bwMode="auto">
          <a:xfrm flipH="1" flipV="1">
            <a:off x="5508625" y="1989138"/>
            <a:ext cx="647700" cy="2952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62557" name="Group 93"/>
          <p:cNvGraphicFramePr>
            <a:graphicFrameLocks noGrp="1"/>
          </p:cNvGraphicFramePr>
          <p:nvPr/>
        </p:nvGraphicFramePr>
        <p:xfrm>
          <a:off x="2051050" y="836613"/>
          <a:ext cx="4033838" cy="1097280"/>
        </p:xfrm>
        <a:graphic>
          <a:graphicData uri="http://schemas.openxmlformats.org/drawingml/2006/table">
            <a:tbl>
              <a:tblPr/>
              <a:tblGrid>
                <a:gridCol w="4033838">
                  <a:extLst>
                    <a:ext uri="{9D8B030D-6E8A-4147-A177-3AD203B41FA5}">
                      <a16:colId xmlns="" xmlns:a16="http://schemas.microsoft.com/office/drawing/2014/main" val="4174636381"/>
                    </a:ext>
                  </a:extLst>
                </a:gridCol>
              </a:tblGrid>
              <a:tr h="1079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Основные виды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политического менеджмента</a:t>
                      </a:r>
                      <a:endParaRPr kumimoji="0" lang="ru-RU" alt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915755"/>
                  </a:ext>
                </a:extLst>
              </a:tr>
            </a:tbl>
          </a:graphicData>
        </a:graphic>
      </p:graphicFrame>
      <p:sp>
        <p:nvSpPr>
          <p:cNvPr id="62484" name="Rectangle 20"/>
          <p:cNvSpPr>
            <a:spLocks noChangeArrowheads="1"/>
          </p:cNvSpPr>
          <p:nvPr/>
        </p:nvSpPr>
        <p:spPr bwMode="auto">
          <a:xfrm>
            <a:off x="206375" y="2822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2489" name="Rectangle 25"/>
          <p:cNvSpPr>
            <a:spLocks noChangeArrowheads="1"/>
          </p:cNvSpPr>
          <p:nvPr/>
        </p:nvSpPr>
        <p:spPr bwMode="auto">
          <a:xfrm>
            <a:off x="206375" y="2365375"/>
            <a:ext cx="137636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62558" name="Group 94"/>
          <p:cNvGraphicFramePr>
            <a:graphicFrameLocks noGrp="1"/>
          </p:cNvGraphicFramePr>
          <p:nvPr/>
        </p:nvGraphicFramePr>
        <p:xfrm>
          <a:off x="206375" y="2781300"/>
          <a:ext cx="8037513" cy="822960"/>
        </p:xfrm>
        <a:graphic>
          <a:graphicData uri="http://schemas.openxmlformats.org/drawingml/2006/table">
            <a:tbl>
              <a:tblPr/>
              <a:tblGrid>
                <a:gridCol w="2039938">
                  <a:extLst>
                    <a:ext uri="{9D8B030D-6E8A-4147-A177-3AD203B41FA5}">
                      <a16:colId xmlns="" xmlns:a16="http://schemas.microsoft.com/office/drawing/2014/main" val="3159028145"/>
                    </a:ext>
                  </a:extLst>
                </a:gridCol>
                <a:gridCol w="695325">
                  <a:extLst>
                    <a:ext uri="{9D8B030D-6E8A-4147-A177-3AD203B41FA5}">
                      <a16:colId xmlns="" xmlns:a16="http://schemas.microsoft.com/office/drawing/2014/main" val="3915052675"/>
                    </a:ext>
                  </a:extLst>
                </a:gridCol>
                <a:gridCol w="2293937">
                  <a:extLst>
                    <a:ext uri="{9D8B030D-6E8A-4147-A177-3AD203B41FA5}">
                      <a16:colId xmlns="" xmlns:a16="http://schemas.microsoft.com/office/drawing/2014/main" val="3144918596"/>
                    </a:ext>
                  </a:extLst>
                </a:gridCol>
                <a:gridCol w="884238">
                  <a:extLst>
                    <a:ext uri="{9D8B030D-6E8A-4147-A177-3AD203B41FA5}">
                      <a16:colId xmlns="" xmlns:a16="http://schemas.microsoft.com/office/drawing/2014/main" val="767421190"/>
                    </a:ext>
                  </a:extLst>
                </a:gridCol>
                <a:gridCol w="2124075">
                  <a:extLst>
                    <a:ext uri="{9D8B030D-6E8A-4147-A177-3AD203B41FA5}">
                      <a16:colId xmlns="" xmlns:a16="http://schemas.microsoft.com/office/drawing/2014/main" val="615360506"/>
                    </a:ext>
                  </a:extLst>
                </a:gridCol>
              </a:tblGrid>
              <a:tr h="769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Политический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менеджмент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Электоральный менеджмент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Регулирование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Политических конфликтов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6706497"/>
                  </a:ext>
                </a:extLst>
              </a:tr>
            </a:tbl>
          </a:graphicData>
        </a:graphic>
      </p:graphicFrame>
      <p:sp>
        <p:nvSpPr>
          <p:cNvPr id="62516" name="Rectangle 52"/>
          <p:cNvSpPr>
            <a:spLocks noChangeArrowheads="1"/>
          </p:cNvSpPr>
          <p:nvPr/>
        </p:nvSpPr>
        <p:spPr bwMode="auto">
          <a:xfrm>
            <a:off x="1187450" y="21669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  <p:graphicFrame>
        <p:nvGraphicFramePr>
          <p:cNvPr id="62559" name="Group 95"/>
          <p:cNvGraphicFramePr>
            <a:graphicFrameLocks noGrp="1"/>
          </p:cNvGraphicFramePr>
          <p:nvPr/>
        </p:nvGraphicFramePr>
        <p:xfrm>
          <a:off x="395288" y="4508500"/>
          <a:ext cx="7848600" cy="1005840"/>
        </p:xfrm>
        <a:graphic>
          <a:graphicData uri="http://schemas.openxmlformats.org/drawingml/2006/table">
            <a:tbl>
              <a:tblPr/>
              <a:tblGrid>
                <a:gridCol w="1916112">
                  <a:extLst>
                    <a:ext uri="{9D8B030D-6E8A-4147-A177-3AD203B41FA5}">
                      <a16:colId xmlns="" xmlns:a16="http://schemas.microsoft.com/office/drawing/2014/main" val="3656985842"/>
                    </a:ext>
                  </a:extLst>
                </a:gridCol>
                <a:gridCol w="687388">
                  <a:extLst>
                    <a:ext uri="{9D8B030D-6E8A-4147-A177-3AD203B41FA5}">
                      <a16:colId xmlns="" xmlns:a16="http://schemas.microsoft.com/office/drawing/2014/main" val="522473140"/>
                    </a:ext>
                  </a:extLst>
                </a:gridCol>
                <a:gridCol w="2270125">
                  <a:extLst>
                    <a:ext uri="{9D8B030D-6E8A-4147-A177-3AD203B41FA5}">
                      <a16:colId xmlns="" xmlns:a16="http://schemas.microsoft.com/office/drawing/2014/main" val="3120673586"/>
                    </a:ext>
                  </a:extLst>
                </a:gridCol>
                <a:gridCol w="874712">
                  <a:extLst>
                    <a:ext uri="{9D8B030D-6E8A-4147-A177-3AD203B41FA5}">
                      <a16:colId xmlns="" xmlns:a16="http://schemas.microsoft.com/office/drawing/2014/main" val="892327469"/>
                    </a:ext>
                  </a:extLst>
                </a:gridCol>
                <a:gridCol w="2100263">
                  <a:extLst>
                    <a:ext uri="{9D8B030D-6E8A-4147-A177-3AD203B41FA5}">
                      <a16:colId xmlns="" xmlns:a16="http://schemas.microsoft.com/office/drawing/2014/main" val="4114098221"/>
                    </a:ext>
                  </a:extLst>
                </a:gridCol>
              </a:tblGrid>
              <a:tr h="341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Заключение политических союзов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Политический </a:t>
                      </a:r>
                      <a:r>
                        <a:rPr kumimoji="0" lang="en-US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</a:t>
                      </a:r>
                      <a:endParaRPr kumimoji="0" lang="en-US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Лоббистская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5776066"/>
                  </a:ext>
                </a:extLst>
              </a:tr>
            </a:tbl>
          </a:graphicData>
        </a:graphic>
      </p:graphicFrame>
      <p:sp>
        <p:nvSpPr>
          <p:cNvPr id="62547" name="Rectangle 83"/>
          <p:cNvSpPr>
            <a:spLocks noChangeArrowheads="1"/>
          </p:cNvSpPr>
          <p:nvPr/>
        </p:nvSpPr>
        <p:spPr bwMode="auto">
          <a:xfrm>
            <a:off x="206375" y="4492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62551" name="Line 87"/>
          <p:cNvSpPr>
            <a:spLocks noChangeShapeType="1"/>
          </p:cNvSpPr>
          <p:nvPr/>
        </p:nvSpPr>
        <p:spPr bwMode="auto">
          <a:xfrm flipV="1">
            <a:off x="4211638" y="1989138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124745"/>
            <a:ext cx="6563072" cy="936103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r>
              <a:rPr lang="en-US" sz="27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1800" dirty="0"/>
              <a:t>1. Семенов, В. А. Политический менеджмент : учеб. пособие для академического </a:t>
            </a:r>
            <a:r>
              <a:rPr lang="ru-RU" sz="1800" dirty="0" err="1"/>
              <a:t>бакалавриата</a:t>
            </a:r>
            <a:r>
              <a:rPr lang="ru-RU" sz="1800" dirty="0"/>
              <a:t> / В. А. Семенов, В. Н. Колесников. — 2-е изд., </a:t>
            </a:r>
            <a:r>
              <a:rPr lang="ru-RU" sz="1800" dirty="0" err="1"/>
              <a:t>испр</a:t>
            </a:r>
            <a:r>
              <a:rPr lang="ru-RU" sz="1800" dirty="0"/>
              <a:t>. и доп. — М. : Издательство </a:t>
            </a:r>
            <a:r>
              <a:rPr lang="ru-RU" sz="1800" dirty="0" err="1"/>
              <a:t>Юрайт</a:t>
            </a:r>
            <a:r>
              <a:rPr lang="ru-RU" sz="1800" dirty="0"/>
              <a:t>, 2018. — 298 с</a:t>
            </a:r>
            <a:r>
              <a:rPr lang="ru-RU" sz="1800" dirty="0" smtClean="0"/>
              <a:t>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2. </a:t>
            </a:r>
            <a:r>
              <a:rPr lang="ru-RU" sz="1800" dirty="0" err="1"/>
              <a:t>Бокаев</a:t>
            </a:r>
            <a:r>
              <a:rPr lang="ru-RU" sz="1800" dirty="0"/>
              <a:t> С.О. Политические технологии как фактор формирования </a:t>
            </a:r>
            <a:r>
              <a:rPr lang="ru-RU" sz="1800" dirty="0" err="1"/>
              <a:t>общестенного</a:t>
            </a:r>
            <a:r>
              <a:rPr lang="ru-RU" sz="1800" dirty="0"/>
              <a:t> мнения и электорального поведения: мировой опыт и Казахстан.- А.: </a:t>
            </a:r>
            <a:r>
              <a:rPr lang="ru-RU" sz="1800" dirty="0" err="1"/>
              <a:t>Қазақ</a:t>
            </a:r>
            <a:r>
              <a:rPr lang="ru-RU" sz="1800" dirty="0"/>
              <a:t> </a:t>
            </a:r>
            <a:r>
              <a:rPr lang="ru-RU" sz="1800" dirty="0" err="1"/>
              <a:t>университеті</a:t>
            </a:r>
            <a:r>
              <a:rPr lang="ru-RU" sz="1800" dirty="0"/>
              <a:t>, 2009 г. </a:t>
            </a:r>
            <a:br>
              <a:rPr lang="ru-RU" sz="1800" dirty="0"/>
            </a:br>
            <a:r>
              <a:rPr lang="ru-RU" sz="1800" dirty="0"/>
              <a:t>3. . </a:t>
            </a:r>
            <a:r>
              <a:rPr lang="ru-RU" sz="1800" i="1" dirty="0"/>
              <a:t>Пушкарева, Г. В. </a:t>
            </a:r>
            <a:r>
              <a:rPr lang="ru-RU" sz="1800" dirty="0"/>
              <a:t> Политический менеджмент : учебник и практикум для академического </a:t>
            </a:r>
            <a:r>
              <a:rPr lang="ru-RU" sz="1800" dirty="0" err="1"/>
              <a:t>бакалавриата</a:t>
            </a:r>
            <a:r>
              <a:rPr lang="ru-RU" sz="1800" dirty="0"/>
              <a:t> / Г. В. Пушкарева. — Москва : Издательство </a:t>
            </a:r>
            <a:r>
              <a:rPr lang="ru-RU" sz="1800" dirty="0" err="1"/>
              <a:t>Юрайт</a:t>
            </a:r>
            <a:r>
              <a:rPr lang="ru-RU" sz="1800" dirty="0"/>
              <a:t>, 2019. — 365 с..</a:t>
            </a:r>
            <a:br>
              <a:rPr lang="ru-RU" sz="1800" dirty="0"/>
            </a:br>
            <a:r>
              <a:rPr lang="ru-RU" sz="1800" dirty="0"/>
              <a:t>4.  </a:t>
            </a:r>
            <a:r>
              <a:rPr lang="ru-RU" sz="1800" dirty="0" err="1"/>
              <a:t>Шелдрейк</a:t>
            </a:r>
            <a:r>
              <a:rPr lang="ru-RU" sz="1800" dirty="0"/>
              <a:t> Дж. Теория менеджмента: от тейлоризма до </a:t>
            </a:r>
            <a:r>
              <a:rPr lang="ru-RU" sz="1800" dirty="0" err="1"/>
              <a:t>япони-зации</a:t>
            </a:r>
            <a:r>
              <a:rPr lang="ru-RU" sz="1800" dirty="0"/>
              <a:t> / Пер. с англ. под ред. В.А. </a:t>
            </a:r>
            <a:r>
              <a:rPr lang="ru-RU" sz="1800" dirty="0" err="1"/>
              <a:t>Спивака</a:t>
            </a:r>
            <a:r>
              <a:rPr lang="ru-RU" sz="1800" dirty="0"/>
              <a:t>. - СПб.: Питер, 2015.</a:t>
            </a:r>
            <a:br>
              <a:rPr lang="ru-RU" sz="1800" dirty="0"/>
            </a:br>
            <a:r>
              <a:rPr lang="ru-RU" sz="1800" dirty="0"/>
              <a:t>5. Колесников В.Н., Семенов В.А. Политический менеджмент. Учебное пособие. — СПб.: Питер, 2012. — 320 с</a:t>
            </a:r>
            <a:endParaRPr lang="ru-RU" sz="2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04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План лекции</a:t>
            </a:r>
            <a:r>
              <a:rPr lang="" sz="2400" b="1" dirty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205740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>
                <a:latin typeface="+mj-lt"/>
                <a:cs typeface="Arial" panose="020B0604020202020204" pitchFamily="34" charset="0"/>
              </a:rPr>
              <a:t>Сущность </a:t>
            </a:r>
            <a:r>
              <a:rPr lang="ru-RU" sz="2400" dirty="0" smtClean="0">
                <a:latin typeface="+mj-lt"/>
                <a:cs typeface="Arial" panose="020B0604020202020204" pitchFamily="34" charset="0"/>
              </a:rPr>
              <a:t>политического менеджмента.</a:t>
            </a:r>
            <a:endParaRPr lang="ru-RU" sz="2400" dirty="0">
              <a:latin typeface="+mj-lt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latin typeface="+mj-lt"/>
                <a:cs typeface="Arial" panose="020B0604020202020204" pitchFamily="34" charset="0"/>
              </a:rPr>
              <a:t>Особенности политического менеджмента.</a:t>
            </a:r>
            <a:endParaRPr lang="ru-RU" sz="2400" dirty="0">
              <a:latin typeface="+mj-lt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altLang="ru-RU" sz="2400" dirty="0">
                <a:latin typeface="+mj-lt"/>
              </a:rPr>
              <a:t>Социальные предпосылки повышения роли политического менеджмента</a:t>
            </a:r>
            <a:endParaRPr lang="ru-RU" sz="2400" dirty="0">
              <a:latin typeface="+mj-lt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58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C000-33AE-44C9-9CFC-5B19F3EFF00B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66800"/>
          </a:xfrm>
        </p:spPr>
        <p:txBody>
          <a:bodyPr/>
          <a:lstStyle/>
          <a:p>
            <a:r>
              <a:rPr lang="ru-RU" sz="4000" dirty="0"/>
              <a:t>Этапы развития культуры управления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075612" cy="4752975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Политический менеджмент в узком смысле слова возникает в XX в. А сам менеджмент в XIX в.</a:t>
            </a:r>
          </a:p>
          <a:p>
            <a:r>
              <a:rPr lang="ru-RU" dirty="0" err="1"/>
              <a:t>Management</a:t>
            </a:r>
            <a:r>
              <a:rPr lang="ru-RU" dirty="0"/>
              <a:t>.</a:t>
            </a:r>
          </a:p>
          <a:p>
            <a:r>
              <a:rPr lang="ru-RU" dirty="0" err="1"/>
              <a:t>Manus</a:t>
            </a:r>
            <a:r>
              <a:rPr lang="ru-RU" dirty="0"/>
              <a:t> – рука, власть, работа.</a:t>
            </a:r>
          </a:p>
          <a:p>
            <a:r>
              <a:rPr lang="ru-RU" dirty="0" err="1"/>
              <a:t>Mancepts</a:t>
            </a:r>
            <a:r>
              <a:rPr lang="ru-RU" dirty="0"/>
              <a:t> – предприниматель.</a:t>
            </a:r>
          </a:p>
          <a:p>
            <a:r>
              <a:rPr lang="ru-RU" dirty="0" err="1"/>
              <a:t>Maneggiare</a:t>
            </a:r>
            <a:r>
              <a:rPr lang="ru-RU" dirty="0"/>
              <a:t> – искусство объезжать лошадей.</a:t>
            </a:r>
          </a:p>
        </p:txBody>
      </p:sp>
    </p:spTree>
    <p:extLst>
      <p:ext uri="{BB962C8B-B14F-4D97-AF65-F5344CB8AC3E}">
        <p14:creationId xmlns:p14="http://schemas.microsoft.com/office/powerpoint/2010/main" val="172070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D7DA-A9AD-4452-A705-CB71E2FCC89B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В современном языке имеет несколько взаимосвязанных значений:</a:t>
            </a:r>
            <a:endParaRPr lang="ru-RU" altLang="ru-RU" sz="32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00200"/>
            <a:ext cx="8147050" cy="5257800"/>
          </a:xfrm>
        </p:spPr>
        <p:txBody>
          <a:bodyPr/>
          <a:lstStyle/>
          <a:p>
            <a:r>
              <a:rPr lang="ru-RU" sz="2800" dirty="0"/>
              <a:t>1. Деятельность по управлению внутри организаций.</a:t>
            </a:r>
          </a:p>
          <a:p>
            <a:r>
              <a:rPr lang="ru-RU" sz="2800" dirty="0"/>
              <a:t>2. Слой сотрудников в организации.</a:t>
            </a:r>
          </a:p>
          <a:p>
            <a:r>
              <a:rPr lang="ru-RU" sz="2800" dirty="0"/>
              <a:t>3. Наука об управлении.</a:t>
            </a:r>
          </a:p>
          <a:p>
            <a:r>
              <a:rPr lang="ru-RU" sz="2800" dirty="0"/>
              <a:t>4. Определенная культура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32426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2C57-D8E0-44B9-B92A-D22F5144C51F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784976" cy="4525963"/>
          </a:xfrm>
        </p:spPr>
        <p:txBody>
          <a:bodyPr/>
          <a:lstStyle/>
          <a:p>
            <a:r>
              <a:rPr lang="ru-RU" dirty="0"/>
              <a:t>Эволюция управления происходила неравномерно, можно выделить особые значимые периоды или культуру управления, благодаря которым совершался качественный скачок – управленческие революции.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Этапы развития культуры управления</a:t>
            </a:r>
          </a:p>
        </p:txBody>
      </p:sp>
    </p:spTree>
    <p:extLst>
      <p:ext uri="{BB962C8B-B14F-4D97-AF65-F5344CB8AC3E}">
        <p14:creationId xmlns:p14="http://schemas.microsoft.com/office/powerpoint/2010/main" val="67243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0A7FC-2AD8-4815-9E85-86913B396865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sz="3600" b="1" dirty="0"/>
              <a:t>Этапы развития культуры управления.</a:t>
            </a:r>
            <a:endParaRPr lang="ru-RU" altLang="ru-RU" sz="3600" b="1" dirty="0">
              <a:solidFill>
                <a:schemeClr val="accent2"/>
              </a:solidFill>
              <a:latin typeface="Estrangelo Edessa" panose="03080600000000000000" pitchFamily="66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lnSpc>
                <a:spcPct val="90000"/>
              </a:lnSpc>
              <a:buNone/>
            </a:pPr>
            <a:r>
              <a:rPr lang="ru-RU" sz="2800" dirty="0"/>
              <a:t>I управленческая революция – религиозная. Шумерские жрецы внесли изменения в религиозные обряды. Жертвоприношения могли быть не только человеческими, но и животными, материальными, ценностями продуктами. Для учета накапливаемых материальных ценностей были выделены особые жрецы, и разрабатывалась система записи. Таким образом, начало выделяться управление как особый вид деятельности (учет, контроль, подготовка кадров).</a:t>
            </a:r>
            <a:endParaRPr lang="ru-RU" altLang="ru-RU" sz="3000" dirty="0">
              <a:latin typeface="Palatino Linotype" panose="02040502050505030304" pitchFamily="18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 dirty="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 dirty="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 dirty="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 dirty="0">
              <a:latin typeface="Arbat-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77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B1E4-0B19-4F3B-A8B8-01C48C2D32BA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71296" y="260648"/>
            <a:ext cx="8229600" cy="1143000"/>
          </a:xfrm>
        </p:spPr>
        <p:txBody>
          <a:bodyPr/>
          <a:lstStyle/>
          <a:p>
            <a:r>
              <a:rPr lang="ru-RU" altLang="ru-RU" sz="4000" dirty="0">
                <a:latin typeface="Arbat-Bold" pitchFamily="2" charset="0"/>
              </a:rPr>
              <a:t/>
            </a:r>
            <a:br>
              <a:rPr lang="ru-RU" altLang="ru-RU" sz="4000" dirty="0">
                <a:latin typeface="Arbat-Bold" pitchFamily="2" charset="0"/>
              </a:rPr>
            </a:br>
            <a:r>
              <a:rPr lang="ru-RU" altLang="ru-RU" sz="4000" dirty="0">
                <a:latin typeface="Arbat-Bold" pitchFamily="2" charset="0"/>
              </a:rPr>
              <a:t/>
            </a:r>
            <a:br>
              <a:rPr lang="ru-RU" altLang="ru-RU" sz="4000" dirty="0">
                <a:latin typeface="Arbat-Bold" pitchFamily="2" charset="0"/>
              </a:rPr>
            </a:br>
            <a:endParaRPr lang="ru-RU" altLang="ru-RU" sz="4000" dirty="0">
              <a:latin typeface="Arbat-Bold" pitchFamily="2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74008"/>
            <a:ext cx="8497192" cy="4461722"/>
          </a:xfrm>
        </p:spPr>
        <p:txBody>
          <a:bodyPr/>
          <a:lstStyle/>
          <a:p>
            <a:r>
              <a:rPr lang="ru-RU" sz="2800" dirty="0"/>
              <a:t>II управленческая революция – юридическая. </a:t>
            </a:r>
            <a:r>
              <a:rPr lang="ru-RU" sz="2800" dirty="0" err="1"/>
              <a:t>Хамураппи</a:t>
            </a:r>
            <a:r>
              <a:rPr lang="ru-RU" sz="2800" dirty="0"/>
              <a:t> принял свод законов в связи с чем возникли основы для светской власти и управления. Это можно считать предпосылкой появления политического менеджмента.</a:t>
            </a:r>
          </a:p>
          <a:p>
            <a:r>
              <a:rPr lang="ru-RU" sz="2800" dirty="0"/>
              <a:t>III управленческая революция – строительная. Навуходоносор в свое правление осуществлял строительство сложных объектов, требующее развитой системы разделения труда координации работы и контроля.</a:t>
            </a:r>
          </a:p>
          <a:p>
            <a:pPr marL="0" indent="0">
              <a:buNone/>
            </a:pPr>
            <a:endParaRPr lang="ru-RU" altLang="ru-RU" sz="2800" dirty="0">
              <a:latin typeface="Estrangelo Edessa" panose="03080600000000000000" pitchFamily="66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198592"/>
            <a:ext cx="81472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Этапы развития культуры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105346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75043-14AB-43B1-B128-AA4A03BC8E30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 </a:t>
            </a:r>
            <a:r>
              <a:rPr lang="ru-RU" sz="3600" b="1" dirty="0"/>
              <a:t>Этапы развития культуры управления.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143875" cy="5040312"/>
          </a:xfrm>
        </p:spPr>
        <p:txBody>
          <a:bodyPr/>
          <a:lstStyle/>
          <a:p>
            <a:r>
              <a:rPr lang="ru-RU" sz="2400" dirty="0"/>
              <a:t>В Древнем Риме происходит дифференциация управления – военное дело, управление городами, выделение почты как особой общей для всей империи службы, система территориального управления.</a:t>
            </a:r>
          </a:p>
          <a:p>
            <a:r>
              <a:rPr lang="ru-RU" sz="2400" dirty="0"/>
              <a:t>Древняя Греция – демократическая форма правления, управление дифференцировано. Были особые термины для обозначения различных сфер управления:</a:t>
            </a:r>
          </a:p>
          <a:p>
            <a:r>
              <a:rPr lang="ru-RU" sz="2400" dirty="0"/>
              <a:t>1) Демагогия – искусство вести за собой народ.</a:t>
            </a:r>
          </a:p>
          <a:p>
            <a:r>
              <a:rPr lang="ru-RU" sz="2400" dirty="0"/>
              <a:t>2) Кибернетика – искусство управления кораблем.</a:t>
            </a:r>
          </a:p>
          <a:p>
            <a:r>
              <a:rPr lang="ru-RU" sz="2400" dirty="0"/>
              <a:t>3) </a:t>
            </a:r>
            <a:r>
              <a:rPr lang="ru-RU" sz="2400" dirty="0" err="1"/>
              <a:t>Ойкономика</a:t>
            </a:r>
            <a:r>
              <a:rPr lang="ru-RU" sz="2400" dirty="0"/>
              <a:t> – искусство ведения дома.</a:t>
            </a:r>
          </a:p>
          <a:p>
            <a:pPr marL="0" indent="0">
              <a:buNone/>
            </a:pPr>
            <a:endParaRPr lang="ru-RU" altLang="ru-RU" sz="2400" b="1" i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3024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1250</Words>
  <Application>Microsoft Office PowerPoint</Application>
  <PresentationFormat>Экран (4:3)</PresentationFormat>
  <Paragraphs>157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41" baseType="lpstr">
      <vt:lpstr>Arbat-Bold</vt:lpstr>
      <vt:lpstr>Arial</vt:lpstr>
      <vt:lpstr>Batang</vt:lpstr>
      <vt:lpstr>Century</vt:lpstr>
      <vt:lpstr>Century Gothic</vt:lpstr>
      <vt:lpstr>Estrangelo Edessa</vt:lpstr>
      <vt:lpstr>Gautami</vt:lpstr>
      <vt:lpstr>Mangal</vt:lpstr>
      <vt:lpstr>MS Mincho</vt:lpstr>
      <vt:lpstr>Palatino Linotype</vt:lpstr>
      <vt:lpstr>Sylfaen</vt:lpstr>
      <vt:lpstr>Times New Roman</vt:lpstr>
      <vt:lpstr>Wingdings</vt:lpstr>
      <vt:lpstr>Оформление по умолчанию</vt:lpstr>
      <vt:lpstr>Казахский Национальный Университет им. аль-Фараби</vt:lpstr>
      <vt:lpstr>Презентация PowerPoint</vt:lpstr>
      <vt:lpstr>План лекции:</vt:lpstr>
      <vt:lpstr>Этапы развития культуры управления</vt:lpstr>
      <vt:lpstr>В современном языке имеет несколько взаимосвязанных значений:</vt:lpstr>
      <vt:lpstr>Этапы развития культуры управления</vt:lpstr>
      <vt:lpstr>Этапы развития культуры управления.</vt:lpstr>
      <vt:lpstr>  </vt:lpstr>
      <vt:lpstr> Этапы развития культуры управления.</vt:lpstr>
      <vt:lpstr> Этапы развития культуры управления.</vt:lpstr>
      <vt:lpstr>Этапы развития культуры управления.</vt:lpstr>
      <vt:lpstr> Этапы развития культуры управления.</vt:lpstr>
      <vt:lpstr>Предпосылки возникновения менеджмента</vt:lpstr>
      <vt:lpstr>Предпосылки возникновения менеджмента</vt:lpstr>
      <vt:lpstr>Предпосылки возникновения менеджмента</vt:lpstr>
      <vt:lpstr>Предпосылки возникновения менеджмента</vt:lpstr>
      <vt:lpstr>Место и роль политического менеджмента</vt:lpstr>
      <vt:lpstr>Понятие и типы политического менеджмента</vt:lpstr>
      <vt:lpstr>Три вида субъектно-объектных отношений</vt:lpstr>
      <vt:lpstr>Цели политического менеджмента</vt:lpstr>
      <vt:lpstr>  </vt:lpstr>
      <vt:lpstr>Особенности политического менеджмента</vt:lpstr>
      <vt:lpstr>Политические технологии</vt:lpstr>
      <vt:lpstr>Социальные предпосылки повышения роли политического менеджмента</vt:lpstr>
      <vt:lpstr>ОСНОВНЫЕ ВИДЫ ПОЛИТИЧЕСКОГО МЕНЕДЖМЕНТА</vt:lpstr>
      <vt:lpstr>Презентация PowerPoint</vt:lpstr>
      <vt:lpstr>      Использованная литература :  1. Семенов, В. А. Политический менеджмент : учеб. пособие для академического бакалавриата / В. А. Семенов, В. Н. Колесников. — 2-е изд., испр. и доп. — М. : Издательство Юрайт, 2018. — 298 с. 2. Бокаев С.О. Политические технологии как фактор формирования общестенного мнения и электорального поведения: мировой опыт и Казахстан.- А.: Қазақ университеті, 2009 г.  3. . Пушкарева, Г. В.  Политический менеджмент : учебник и практикум для академического бакалавриата / Г. В. Пушкарева. — Москва : Издательство Юрайт, 2019. — 365 с.. 4.  Шелдрейк Дж. Теория менеджмента: от тейлоризма до япони-зации / Пер. с англ. под ред. В.А. Спивака. - СПб.: Питер, 2015. 5. Колесников В.Н., Семенов В.А. Политический менеджмент. Учебное пособие. — СПб.: Питер, 2012. — 320 с</vt:lpstr>
    </vt:vector>
  </TitlesOfParts>
  <Company>ИОЦРНРК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ПОЛИТИЧЕСКИЙ МЕНЕДЖМЕНТ  лекция-1</dc:title>
  <dc:creator>олег</dc:creator>
  <cp:lastModifiedBy>aigul.abzhapparova@gmail.com</cp:lastModifiedBy>
  <cp:revision>83</cp:revision>
  <dcterms:created xsi:type="dcterms:W3CDTF">2005-02-08T18:38:02Z</dcterms:created>
  <dcterms:modified xsi:type="dcterms:W3CDTF">2020-09-14T15:09:22Z</dcterms:modified>
</cp:coreProperties>
</file>